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857243032_7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857243032_7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857243032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857243032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857243032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857243032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857243032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857243032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8572430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8572430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857243032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857243032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857243032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857243032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85724303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85724303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85724303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85724303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857243032_1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857243032_1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85a21bd1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85a21bd1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85c5a040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85c5a040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85724303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85724303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D3B45"/>
                </a:solidFill>
                <a:highlight>
                  <a:srgbClr val="FFFFFF"/>
                </a:highlight>
              </a:rPr>
              <a:t>We initially ran the Raspberry Pi with Raspbian but after coming across some trouble getting the RTL-SDR to work with GNURadio we switched to the suggested operating system, Ubuntu Mate, and installed GNURadio. We came across an issue installing the soapysdr package for GNURadio with the error stating it couldn’t be found. After completing the flowchart to create a waterfall plot, the RTL-SDR yielded no results. We proceeded to test the spectrum analyzer on another computer and found that the instrument wasn’t the problem, so to continue we decided we had to record the information manually and move away from the raspberry pi. As an alternative we replaced the Raspberry Pi &amp; RTL-SDR with the VNA in order to manually collect the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85724303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85724303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my goal was to write the code to create a spectrum of the 21cm hydrogen within the galactic plane. I developed 3 graphs/plots. The idea was to get the data and put it the data file into the code. The first graph was </a:t>
            </a:r>
            <a:r>
              <a:rPr lang="en"/>
              <a:t>supposed</a:t>
            </a:r>
            <a:r>
              <a:rPr lang="en"/>
              <a:t> to be a waterfall; what we’re doing is taking in the 21cm lines as </a:t>
            </a:r>
            <a:r>
              <a:rPr lang="en"/>
              <a:t>frequency</a:t>
            </a:r>
            <a:r>
              <a:rPr lang="en"/>
              <a:t> and comparing different </a:t>
            </a:r>
            <a:r>
              <a:rPr lang="en"/>
              <a:t>frequency</a:t>
            </a:r>
            <a:r>
              <a:rPr lang="en"/>
              <a:t> channels over an extended period of time. We know the 21cm line comes in at 1420MHz, so that was our center point, and we chose a bandwidth of 100MHz. I chose an </a:t>
            </a:r>
            <a:r>
              <a:rPr lang="en"/>
              <a:t>arbitrary</a:t>
            </a:r>
            <a:r>
              <a:rPr lang="en"/>
              <a:t> hour domain of 12 hours. *</a:t>
            </a:r>
            <a:r>
              <a:rPr lang="en"/>
              <a:t>What</a:t>
            </a:r>
            <a:r>
              <a:rPr lang="en"/>
              <a:t> is shown here is what the waterfall is </a:t>
            </a:r>
            <a:r>
              <a:rPr lang="en"/>
              <a:t>supposed</a:t>
            </a:r>
            <a:r>
              <a:rPr lang="en"/>
              <a:t> to look like. The next two are were supposed to be scatter plots. One plot depicts H1 vs time; time is set to Julian Days. This plot would have shown us how hydrogen moves in the galactic plane over an extended period of time. The second plot is comparing H1 vs galactic coordinates. From this, we should have seen different hydrogen concentrations in different parts of the galactic plane at one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85724303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85724303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construction we purchased foam boards with foil already on them in hopes it would act as if it were aluminum sheets. Unfortunately, the foil wasn’t conductive so we overcame the issue by covering the foam boards in foil using duct tape. </a:t>
            </a:r>
            <a:endParaRPr/>
          </a:p>
          <a:p>
            <a:pPr indent="0" lvl="0" marL="0" rtl="0" algn="l">
              <a:spcBef>
                <a:spcPts val="0"/>
              </a:spcBef>
              <a:spcAft>
                <a:spcPts val="0"/>
              </a:spcAft>
              <a:buNone/>
            </a:pPr>
            <a:r>
              <a:rPr lang="en"/>
              <a:t>The joint between the can and the horn was just duct tape. It ended up being too heavy with not a strong enough joint and began to sag eventually falling through.</a:t>
            </a:r>
            <a:endParaRPr/>
          </a:p>
          <a:p>
            <a:pPr indent="0" lvl="0" marL="0" rtl="0" algn="l">
              <a:spcBef>
                <a:spcPts val="0"/>
              </a:spcBef>
              <a:spcAft>
                <a:spcPts val="0"/>
              </a:spcAft>
              <a:buNone/>
            </a:pPr>
            <a:r>
              <a:rPr lang="en"/>
              <a:t>The antenna was </a:t>
            </a:r>
            <a:r>
              <a:rPr lang="en"/>
              <a:t>tuned</a:t>
            </a:r>
            <a:r>
              <a:rPr lang="en"/>
              <a:t> incorrectly for our test on the roof. After tuning the instrument with the horn attached we </a:t>
            </a:r>
            <a:r>
              <a:rPr lang="en"/>
              <a:t>received</a:t>
            </a:r>
            <a:r>
              <a:rPr lang="en"/>
              <a:t> better results in the lab. </a:t>
            </a:r>
            <a:endParaRPr/>
          </a:p>
          <a:p>
            <a:pPr indent="0" lvl="0" marL="0" rtl="0" algn="l">
              <a:spcBef>
                <a:spcPts val="0"/>
              </a:spcBef>
              <a:spcAft>
                <a:spcPts val="0"/>
              </a:spcAft>
              <a:buNone/>
            </a:pPr>
            <a:r>
              <a:rPr lang="en"/>
              <a:t>The raspberry pi wouldnt allow us to see anything from the RTL-SDR which could have been from missing the soapysdr package.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5724303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85724303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19.jpg"/><Relationship Id="rId5"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16.jpg"/><Relationship Id="rId5"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Mapping The Galactic Plane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Kenji Doi, David Halperin, Mason Hoey, Patrick Jackson, John McDougal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a:t>
            </a:r>
            <a:r>
              <a:rPr lang="en"/>
              <a:t> the 1420 and 1500 MHz BPFs</a:t>
            </a:r>
            <a:endParaRPr/>
          </a:p>
        </p:txBody>
      </p:sp>
      <p:sp>
        <p:nvSpPr>
          <p:cNvPr id="149" name="Google Shape;149;p22"/>
          <p:cNvSpPr txBox="1"/>
          <p:nvPr>
            <p:ph idx="1" type="body"/>
          </p:nvPr>
        </p:nvSpPr>
        <p:spPr>
          <a:xfrm>
            <a:off x="729450" y="2332463"/>
            <a:ext cx="3774300" cy="22611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sz="1800"/>
              <a:t>1420 (lig</a:t>
            </a:r>
            <a:r>
              <a:rPr lang="en" sz="1800"/>
              <a:t>ht blue)</a:t>
            </a:r>
            <a:endParaRPr sz="1800"/>
          </a:p>
          <a:p>
            <a:pPr indent="-317500" lvl="1" marL="914400" marR="0" rtl="0" algn="l">
              <a:lnSpc>
                <a:spcPct val="100000"/>
              </a:lnSpc>
              <a:spcBef>
                <a:spcPts val="0"/>
              </a:spcBef>
              <a:spcAft>
                <a:spcPts val="0"/>
              </a:spcAft>
              <a:buSzPts val="1400"/>
              <a:buChar char="○"/>
            </a:pPr>
            <a:r>
              <a:rPr lang="en" sz="1400"/>
              <a:t>Passes 1420MHz</a:t>
            </a:r>
            <a:endParaRPr sz="1400"/>
          </a:p>
          <a:p>
            <a:pPr indent="-317500" lvl="1" marL="914400" marR="0" rtl="0" algn="l">
              <a:lnSpc>
                <a:spcPct val="100000"/>
              </a:lnSpc>
              <a:spcBef>
                <a:spcPts val="0"/>
              </a:spcBef>
              <a:spcAft>
                <a:spcPts val="0"/>
              </a:spcAft>
              <a:buSzPts val="1400"/>
              <a:buChar char="○"/>
            </a:pPr>
            <a:r>
              <a:rPr lang="en" sz="1400"/>
              <a:t>1420MHz at center</a:t>
            </a:r>
            <a:endParaRPr sz="1400"/>
          </a:p>
          <a:p>
            <a:pPr indent="-317500" lvl="1" marL="914400" marR="0" rtl="0" algn="l">
              <a:lnSpc>
                <a:spcPct val="100000"/>
              </a:lnSpc>
              <a:spcBef>
                <a:spcPts val="0"/>
              </a:spcBef>
              <a:spcAft>
                <a:spcPts val="0"/>
              </a:spcAft>
              <a:buSzPts val="1400"/>
              <a:buChar char="○"/>
            </a:pPr>
            <a:r>
              <a:rPr lang="en" sz="1400"/>
              <a:t>63.8GHz bandwidth</a:t>
            </a:r>
            <a:endParaRPr sz="1400"/>
          </a:p>
          <a:p>
            <a:pPr indent="-342900" lvl="0" marL="457200" marR="0" rtl="0" algn="l">
              <a:lnSpc>
                <a:spcPct val="100000"/>
              </a:lnSpc>
              <a:spcBef>
                <a:spcPts val="0"/>
              </a:spcBef>
              <a:spcAft>
                <a:spcPts val="0"/>
              </a:spcAft>
              <a:buSzPts val="1800"/>
              <a:buChar char="●"/>
            </a:pPr>
            <a:r>
              <a:rPr lang="en" sz="1800"/>
              <a:t>1500 (dark blue)</a:t>
            </a:r>
            <a:endParaRPr sz="1800"/>
          </a:p>
          <a:p>
            <a:pPr indent="-317500" lvl="1" marL="914400" marR="0" rtl="0" algn="l">
              <a:lnSpc>
                <a:spcPct val="100000"/>
              </a:lnSpc>
              <a:spcBef>
                <a:spcPts val="0"/>
              </a:spcBef>
              <a:spcAft>
                <a:spcPts val="0"/>
              </a:spcAft>
              <a:buSzPts val="1400"/>
              <a:buChar char="○"/>
            </a:pPr>
            <a:r>
              <a:rPr lang="en" sz="1400"/>
              <a:t>Unusable, Doesn’t pass 1420MHZ between 3dB points.</a:t>
            </a:r>
            <a:endParaRPr sz="1400"/>
          </a:p>
        </p:txBody>
      </p:sp>
      <p:pic>
        <p:nvPicPr>
          <p:cNvPr id="150" name="Google Shape;150;p22"/>
          <p:cNvPicPr preferRelativeResize="0"/>
          <p:nvPr/>
        </p:nvPicPr>
        <p:blipFill>
          <a:blip r:embed="rId3">
            <a:alphaModFix/>
          </a:blip>
          <a:stretch>
            <a:fillRect/>
          </a:stretch>
        </p:blipFill>
        <p:spPr>
          <a:xfrm>
            <a:off x="5166337" y="2078875"/>
            <a:ext cx="3399214" cy="2768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Half wave probe tuned in can</a:t>
            </a:r>
            <a:endParaRPr/>
          </a:p>
        </p:txBody>
      </p:sp>
      <p:pic>
        <p:nvPicPr>
          <p:cNvPr id="156" name="Google Shape;156;p23"/>
          <p:cNvPicPr preferRelativeResize="0"/>
          <p:nvPr/>
        </p:nvPicPr>
        <p:blipFill>
          <a:blip r:embed="rId3">
            <a:alphaModFix/>
          </a:blip>
          <a:stretch>
            <a:fillRect/>
          </a:stretch>
        </p:blipFill>
        <p:spPr>
          <a:xfrm>
            <a:off x="4894250" y="934038"/>
            <a:ext cx="4021949" cy="3275425"/>
          </a:xfrm>
          <a:prstGeom prst="rect">
            <a:avLst/>
          </a:prstGeom>
          <a:noFill/>
          <a:ln>
            <a:noFill/>
          </a:ln>
        </p:spPr>
      </p:pic>
      <p:sp>
        <p:nvSpPr>
          <p:cNvPr id="157" name="Google Shape;157;p23"/>
          <p:cNvSpPr txBox="1"/>
          <p:nvPr>
            <p:ph idx="1" type="subTitle"/>
          </p:nvPr>
        </p:nvSpPr>
        <p:spPr>
          <a:xfrm>
            <a:off x="996700" y="3084050"/>
            <a:ext cx="2767500" cy="75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800"/>
              <a:t>First resonance point at approximately 1420MHz</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Quarter wave probe tuned with horn</a:t>
            </a:r>
            <a:endParaRPr/>
          </a:p>
        </p:txBody>
      </p:sp>
      <p:pic>
        <p:nvPicPr>
          <p:cNvPr id="163" name="Google Shape;163;p24"/>
          <p:cNvPicPr preferRelativeResize="0"/>
          <p:nvPr/>
        </p:nvPicPr>
        <p:blipFill>
          <a:blip r:embed="rId3">
            <a:alphaModFix/>
          </a:blip>
          <a:stretch>
            <a:fillRect/>
          </a:stretch>
        </p:blipFill>
        <p:spPr>
          <a:xfrm>
            <a:off x="729450" y="1975375"/>
            <a:ext cx="3774305" cy="2830736"/>
          </a:xfrm>
          <a:prstGeom prst="rect">
            <a:avLst/>
          </a:prstGeom>
          <a:noFill/>
          <a:ln>
            <a:noFill/>
          </a:ln>
        </p:spPr>
      </p:pic>
      <p:sp>
        <p:nvSpPr>
          <p:cNvPr id="164" name="Google Shape;164;p24"/>
          <p:cNvSpPr txBox="1"/>
          <p:nvPr>
            <p:ph idx="2" type="body"/>
          </p:nvPr>
        </p:nvSpPr>
        <p:spPr>
          <a:xfrm>
            <a:off x="4643550" y="2833638"/>
            <a:ext cx="3774300" cy="1114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Absorption saturation around 1500MHz</a:t>
            </a:r>
            <a:endParaRPr sz="1800"/>
          </a:p>
          <a:p>
            <a:pPr indent="-342900" lvl="0" marL="457200" rtl="0" algn="l">
              <a:lnSpc>
                <a:spcPct val="100000"/>
              </a:lnSpc>
              <a:spcBef>
                <a:spcPts val="0"/>
              </a:spcBef>
              <a:spcAft>
                <a:spcPts val="0"/>
              </a:spcAft>
              <a:buSzPts val="1800"/>
              <a:buChar char="●"/>
            </a:pPr>
            <a:r>
              <a:rPr lang="en" sz="1800"/>
              <a:t>Resonance near 1420MHz</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25"/>
          <p:cNvPicPr preferRelativeResize="0"/>
          <p:nvPr/>
        </p:nvPicPr>
        <p:blipFill>
          <a:blip r:embed="rId3">
            <a:alphaModFix/>
          </a:blip>
          <a:stretch>
            <a:fillRect/>
          </a:stretch>
        </p:blipFill>
        <p:spPr>
          <a:xfrm>
            <a:off x="0" y="1326513"/>
            <a:ext cx="3368202" cy="2490476"/>
          </a:xfrm>
          <a:prstGeom prst="rect">
            <a:avLst/>
          </a:prstGeom>
          <a:noFill/>
          <a:ln>
            <a:noFill/>
          </a:ln>
        </p:spPr>
      </p:pic>
      <p:pic>
        <p:nvPicPr>
          <p:cNvPr id="170" name="Google Shape;170;p25"/>
          <p:cNvPicPr preferRelativeResize="0"/>
          <p:nvPr/>
        </p:nvPicPr>
        <p:blipFill>
          <a:blip r:embed="rId4">
            <a:alphaModFix/>
          </a:blip>
          <a:stretch>
            <a:fillRect/>
          </a:stretch>
        </p:blipFill>
        <p:spPr>
          <a:xfrm>
            <a:off x="5775800" y="1326513"/>
            <a:ext cx="3368202" cy="2490476"/>
          </a:xfrm>
          <a:prstGeom prst="rect">
            <a:avLst/>
          </a:prstGeom>
          <a:noFill/>
          <a:ln>
            <a:noFill/>
          </a:ln>
        </p:spPr>
      </p:pic>
      <p:sp>
        <p:nvSpPr>
          <p:cNvPr id="171" name="Google Shape;171;p2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Arial"/>
                <a:ea typeface="Arial"/>
                <a:cs typeface="Arial"/>
                <a:sym typeface="Arial"/>
              </a:rPr>
              <a:t>Field Testing: Reference Point</a:t>
            </a:r>
            <a:endParaRPr/>
          </a:p>
        </p:txBody>
      </p:sp>
      <p:pic>
        <p:nvPicPr>
          <p:cNvPr id="172" name="Google Shape;172;p25"/>
          <p:cNvPicPr preferRelativeResize="0"/>
          <p:nvPr/>
        </p:nvPicPr>
        <p:blipFill>
          <a:blip r:embed="rId5">
            <a:alphaModFix/>
          </a:blip>
          <a:stretch>
            <a:fillRect/>
          </a:stretch>
        </p:blipFill>
        <p:spPr>
          <a:xfrm>
            <a:off x="3323950" y="608475"/>
            <a:ext cx="2499396" cy="33325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6"/>
          <p:cNvPicPr preferRelativeResize="0"/>
          <p:nvPr/>
        </p:nvPicPr>
        <p:blipFill>
          <a:blip r:embed="rId3">
            <a:alphaModFix/>
          </a:blip>
          <a:stretch>
            <a:fillRect/>
          </a:stretch>
        </p:blipFill>
        <p:spPr>
          <a:xfrm>
            <a:off x="5804700" y="1329350"/>
            <a:ext cx="3313054" cy="2484791"/>
          </a:xfrm>
          <a:prstGeom prst="rect">
            <a:avLst/>
          </a:prstGeom>
          <a:noFill/>
          <a:ln>
            <a:noFill/>
          </a:ln>
        </p:spPr>
      </p:pic>
      <p:pic>
        <p:nvPicPr>
          <p:cNvPr id="178" name="Google Shape;178;p26"/>
          <p:cNvPicPr preferRelativeResize="0"/>
          <p:nvPr/>
        </p:nvPicPr>
        <p:blipFill>
          <a:blip r:embed="rId4">
            <a:alphaModFix/>
          </a:blip>
          <a:stretch>
            <a:fillRect/>
          </a:stretch>
        </p:blipFill>
        <p:spPr>
          <a:xfrm>
            <a:off x="0" y="1318281"/>
            <a:ext cx="3342578" cy="2506934"/>
          </a:xfrm>
          <a:prstGeom prst="rect">
            <a:avLst/>
          </a:prstGeom>
          <a:noFill/>
          <a:ln>
            <a:noFill/>
          </a:ln>
        </p:spPr>
      </p:pic>
      <p:sp>
        <p:nvSpPr>
          <p:cNvPr id="179" name="Google Shape;179;p26"/>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Arial"/>
                <a:ea typeface="Arial"/>
                <a:cs typeface="Arial"/>
                <a:sym typeface="Arial"/>
              </a:rPr>
              <a:t>Field Testing: Results</a:t>
            </a:r>
            <a:endParaRPr/>
          </a:p>
        </p:txBody>
      </p:sp>
      <p:pic>
        <p:nvPicPr>
          <p:cNvPr id="180" name="Google Shape;180;p26"/>
          <p:cNvPicPr preferRelativeResize="0"/>
          <p:nvPr/>
        </p:nvPicPr>
        <p:blipFill rotWithShape="1">
          <a:blip r:embed="rId5">
            <a:alphaModFix/>
          </a:blip>
          <a:srcRect b="-1859" l="0" r="0" t="1860"/>
          <a:stretch/>
        </p:blipFill>
        <p:spPr>
          <a:xfrm>
            <a:off x="3283025" y="568225"/>
            <a:ext cx="2577952" cy="3437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27"/>
          <p:cNvPicPr preferRelativeResize="0"/>
          <p:nvPr/>
        </p:nvPicPr>
        <p:blipFill>
          <a:blip r:embed="rId3">
            <a:alphaModFix/>
          </a:blip>
          <a:stretch>
            <a:fillRect/>
          </a:stretch>
        </p:blipFill>
        <p:spPr>
          <a:xfrm>
            <a:off x="235125" y="398975"/>
            <a:ext cx="5062388" cy="3796798"/>
          </a:xfrm>
          <a:prstGeom prst="rect">
            <a:avLst/>
          </a:prstGeom>
          <a:noFill/>
          <a:ln>
            <a:noFill/>
          </a:ln>
        </p:spPr>
      </p:pic>
      <p:pic>
        <p:nvPicPr>
          <p:cNvPr id="186" name="Google Shape;186;p27"/>
          <p:cNvPicPr preferRelativeResize="0"/>
          <p:nvPr/>
        </p:nvPicPr>
        <p:blipFill>
          <a:blip r:embed="rId4">
            <a:alphaModFix/>
          </a:blip>
          <a:stretch>
            <a:fillRect/>
          </a:stretch>
        </p:blipFill>
        <p:spPr>
          <a:xfrm>
            <a:off x="5613450" y="398963"/>
            <a:ext cx="2847625" cy="3796824"/>
          </a:xfrm>
          <a:prstGeom prst="rect">
            <a:avLst/>
          </a:prstGeom>
          <a:noFill/>
          <a:ln>
            <a:noFill/>
          </a:ln>
        </p:spPr>
      </p:pic>
      <p:sp>
        <p:nvSpPr>
          <p:cNvPr id="187" name="Google Shape;187;p27"/>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Arial"/>
                <a:ea typeface="Arial"/>
                <a:cs typeface="Arial"/>
                <a:sym typeface="Arial"/>
              </a:rPr>
              <a:t>Debugging: RF Front End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28"/>
          <p:cNvPicPr preferRelativeResize="0"/>
          <p:nvPr/>
        </p:nvPicPr>
        <p:blipFill>
          <a:blip r:embed="rId3">
            <a:alphaModFix/>
          </a:blip>
          <a:stretch>
            <a:fillRect/>
          </a:stretch>
        </p:blipFill>
        <p:spPr>
          <a:xfrm>
            <a:off x="131875" y="577275"/>
            <a:ext cx="4370577" cy="3277925"/>
          </a:xfrm>
          <a:prstGeom prst="rect">
            <a:avLst/>
          </a:prstGeom>
          <a:noFill/>
          <a:ln>
            <a:noFill/>
          </a:ln>
        </p:spPr>
      </p:pic>
      <p:pic>
        <p:nvPicPr>
          <p:cNvPr id="193" name="Google Shape;193;p28"/>
          <p:cNvPicPr preferRelativeResize="0"/>
          <p:nvPr/>
        </p:nvPicPr>
        <p:blipFill>
          <a:blip r:embed="rId4">
            <a:alphaModFix/>
          </a:blip>
          <a:stretch>
            <a:fillRect/>
          </a:stretch>
        </p:blipFill>
        <p:spPr>
          <a:xfrm>
            <a:off x="4630600" y="577280"/>
            <a:ext cx="4370577" cy="3277910"/>
          </a:xfrm>
          <a:prstGeom prst="rect">
            <a:avLst/>
          </a:prstGeom>
          <a:noFill/>
          <a:ln>
            <a:noFill/>
          </a:ln>
        </p:spPr>
      </p:pic>
      <p:sp>
        <p:nvSpPr>
          <p:cNvPr id="194" name="Google Shape;194;p28"/>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Arial"/>
                <a:ea typeface="Arial"/>
                <a:cs typeface="Arial"/>
                <a:sym typeface="Arial"/>
              </a:rPr>
              <a:t>Debugging: RF Front End Part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365950" y="373426"/>
            <a:ext cx="2999324" cy="3999129"/>
          </a:xfrm>
          <a:prstGeom prst="rect">
            <a:avLst/>
          </a:prstGeom>
          <a:noFill/>
          <a:ln>
            <a:noFill/>
          </a:ln>
        </p:spPr>
      </p:pic>
      <p:pic>
        <p:nvPicPr>
          <p:cNvPr id="200" name="Google Shape;200;p29"/>
          <p:cNvPicPr preferRelativeResize="0"/>
          <p:nvPr/>
        </p:nvPicPr>
        <p:blipFill>
          <a:blip r:embed="rId4">
            <a:alphaModFix/>
          </a:blip>
          <a:stretch>
            <a:fillRect/>
          </a:stretch>
        </p:blipFill>
        <p:spPr>
          <a:xfrm>
            <a:off x="3597340" y="373425"/>
            <a:ext cx="5332189" cy="3999127"/>
          </a:xfrm>
          <a:prstGeom prst="rect">
            <a:avLst/>
          </a:prstGeom>
          <a:noFill/>
          <a:ln>
            <a:noFill/>
          </a:ln>
        </p:spPr>
      </p:pic>
      <p:sp>
        <p:nvSpPr>
          <p:cNvPr id="201" name="Google Shape;201;p29"/>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Arial"/>
                <a:ea typeface="Arial"/>
                <a:cs typeface="Arial"/>
                <a:sym typeface="Arial"/>
              </a:rPr>
              <a:t>Debugging: Probe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Main Goal</a:t>
            </a:r>
            <a:endParaRPr/>
          </a:p>
          <a:p>
            <a:pPr indent="-311150" lvl="0" marL="457200" rtl="0" algn="l">
              <a:lnSpc>
                <a:spcPct val="100000"/>
              </a:lnSpc>
              <a:spcBef>
                <a:spcPts val="1600"/>
              </a:spcBef>
              <a:spcAft>
                <a:spcPts val="0"/>
              </a:spcAft>
              <a:buSzPts val="1300"/>
              <a:buChar char="●"/>
            </a:pPr>
            <a:r>
              <a:rPr lang="en"/>
              <a:t>The overall goal for this experiment was to study the 21 cm line of hydroge</a:t>
            </a:r>
            <a:r>
              <a:rPr lang="en"/>
              <a:t>n using a radio telescope created in class. </a:t>
            </a:r>
            <a:endParaRPr/>
          </a:p>
          <a:p>
            <a:pPr indent="0" lvl="0" marL="0" rtl="0" algn="l">
              <a:lnSpc>
                <a:spcPct val="100000"/>
              </a:lnSpc>
              <a:spcBef>
                <a:spcPts val="1600"/>
              </a:spcBef>
              <a:spcAft>
                <a:spcPts val="0"/>
              </a:spcAft>
              <a:buNone/>
            </a:pPr>
            <a:r>
              <a:rPr lang="en"/>
              <a:t>Secondary Goal</a:t>
            </a:r>
            <a:endParaRPr/>
          </a:p>
          <a:p>
            <a:pPr indent="-311150" lvl="0" marL="457200" rtl="0" algn="l">
              <a:lnSpc>
                <a:spcPct val="100000"/>
              </a:lnSpc>
              <a:spcBef>
                <a:spcPts val="1600"/>
              </a:spcBef>
              <a:spcAft>
                <a:spcPts val="0"/>
              </a:spcAft>
              <a:buSzPts val="1300"/>
              <a:buChar char="●"/>
            </a:pPr>
            <a:r>
              <a:rPr lang="en"/>
              <a:t>Demonstrate our ability to understand how to build and test hardware and software in a group setting.</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Horn</a:t>
            </a:r>
            <a:endParaRPr/>
          </a:p>
        </p:txBody>
      </p:sp>
      <p:sp>
        <p:nvSpPr>
          <p:cNvPr id="99" name="Google Shape;99;p1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800"/>
              <a:t>Materials:</a:t>
            </a:r>
            <a:endParaRPr sz="1800"/>
          </a:p>
          <a:p>
            <a:pPr indent="-342900" lvl="0" marL="457200" rtl="0" algn="l">
              <a:lnSpc>
                <a:spcPct val="100000"/>
              </a:lnSpc>
              <a:spcBef>
                <a:spcPts val="1600"/>
              </a:spcBef>
              <a:spcAft>
                <a:spcPts val="0"/>
              </a:spcAft>
              <a:buSzPts val="1800"/>
              <a:buChar char="●"/>
            </a:pPr>
            <a:r>
              <a:rPr lang="en" sz="1800"/>
              <a:t>Horn</a:t>
            </a:r>
            <a:endParaRPr sz="1800"/>
          </a:p>
          <a:p>
            <a:pPr indent="-342900" lvl="1" marL="914400" rtl="0" algn="l">
              <a:lnSpc>
                <a:spcPct val="100000"/>
              </a:lnSpc>
              <a:spcBef>
                <a:spcPts val="0"/>
              </a:spcBef>
              <a:spcAft>
                <a:spcPts val="0"/>
              </a:spcAft>
              <a:buSzPts val="1800"/>
              <a:buChar char="○"/>
            </a:pPr>
            <a:r>
              <a:rPr lang="en" sz="1800"/>
              <a:t>Styrofoam + Aluminum foil + Duct tape</a:t>
            </a:r>
            <a:endParaRPr sz="1800"/>
          </a:p>
          <a:p>
            <a:pPr indent="-342900" lvl="0" marL="457200" rtl="0" algn="l">
              <a:lnSpc>
                <a:spcPct val="100000"/>
              </a:lnSpc>
              <a:spcBef>
                <a:spcPts val="0"/>
              </a:spcBef>
              <a:spcAft>
                <a:spcPts val="0"/>
              </a:spcAft>
              <a:buSzPts val="1800"/>
              <a:buChar char="●"/>
            </a:pPr>
            <a:r>
              <a:rPr lang="en" sz="1800"/>
              <a:t>Can</a:t>
            </a:r>
            <a:endParaRPr sz="1800"/>
          </a:p>
          <a:p>
            <a:pPr indent="-342900" lvl="1" marL="914400" rtl="0" algn="l">
              <a:lnSpc>
                <a:spcPct val="100000"/>
              </a:lnSpc>
              <a:spcBef>
                <a:spcPts val="0"/>
              </a:spcBef>
              <a:spcAft>
                <a:spcPts val="0"/>
              </a:spcAft>
              <a:buSzPts val="1800"/>
              <a:buChar char="○"/>
            </a:pPr>
            <a:r>
              <a:rPr lang="en" sz="1800"/>
              <a:t>1 gal Aluminum Thinner Can + Duct tape</a:t>
            </a:r>
            <a:endParaRPr sz="1800"/>
          </a:p>
        </p:txBody>
      </p:sp>
      <p:sp>
        <p:nvSpPr>
          <p:cNvPr id="100" name="Google Shape;100;p15"/>
          <p:cNvSpPr txBox="1"/>
          <p:nvPr>
            <p:ph idx="2" type="body"/>
          </p:nvPr>
        </p:nvSpPr>
        <p:spPr>
          <a:xfrm>
            <a:off x="4643554" y="2050000"/>
            <a:ext cx="37743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Dimensions:</a:t>
            </a:r>
            <a:endParaRPr sz="1800"/>
          </a:p>
          <a:p>
            <a:pPr indent="-342900" lvl="0" marL="457200" rtl="0" algn="l">
              <a:lnSpc>
                <a:spcPct val="100000"/>
              </a:lnSpc>
              <a:spcBef>
                <a:spcPts val="1600"/>
              </a:spcBef>
              <a:spcAft>
                <a:spcPts val="0"/>
              </a:spcAft>
              <a:buSzPts val="1800"/>
              <a:buChar char="●"/>
            </a:pPr>
            <a:r>
              <a:rPr lang="en" sz="1800"/>
              <a:t>Base 74.4*59.0 cm</a:t>
            </a:r>
            <a:endParaRPr sz="1800"/>
          </a:p>
          <a:p>
            <a:pPr indent="-342900" lvl="0" marL="457200" rtl="0" algn="l">
              <a:lnSpc>
                <a:spcPct val="100000"/>
              </a:lnSpc>
              <a:spcBef>
                <a:spcPts val="0"/>
              </a:spcBef>
              <a:spcAft>
                <a:spcPts val="0"/>
              </a:spcAft>
              <a:buSzPts val="1800"/>
              <a:buChar char="●"/>
            </a:pPr>
            <a:r>
              <a:rPr lang="en" sz="1800"/>
              <a:t>Top    16.9*10.5 cm</a:t>
            </a:r>
            <a:endParaRPr sz="1800"/>
          </a:p>
          <a:p>
            <a:pPr indent="-342900" lvl="0" marL="457200" rtl="0" algn="l">
              <a:lnSpc>
                <a:spcPct val="100000"/>
              </a:lnSpc>
              <a:spcBef>
                <a:spcPts val="0"/>
              </a:spcBef>
              <a:spcAft>
                <a:spcPts val="0"/>
              </a:spcAft>
              <a:buSzPts val="1800"/>
              <a:buChar char="●"/>
            </a:pPr>
            <a:r>
              <a:rPr lang="en" sz="1800"/>
              <a:t>Height 69.5 cm</a:t>
            </a:r>
            <a:endParaRPr sz="1800"/>
          </a:p>
          <a:p>
            <a:pPr indent="-342900" lvl="0" marL="457200" rtl="0" algn="l">
              <a:lnSpc>
                <a:spcPct val="100000"/>
              </a:lnSpc>
              <a:spcBef>
                <a:spcPts val="0"/>
              </a:spcBef>
              <a:spcAft>
                <a:spcPts val="0"/>
              </a:spcAft>
              <a:buSzPts val="1800"/>
              <a:buChar char="●"/>
            </a:pPr>
            <a:r>
              <a:rPr lang="en" sz="1800"/>
              <a:t>Can     16.9*10.5*25.1 cm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3">
            <a:alphaModFix/>
          </a:blip>
          <a:stretch>
            <a:fillRect/>
          </a:stretch>
        </p:blipFill>
        <p:spPr>
          <a:xfrm>
            <a:off x="816075" y="851250"/>
            <a:ext cx="3197975" cy="3916225"/>
          </a:xfrm>
          <a:prstGeom prst="rect">
            <a:avLst/>
          </a:prstGeom>
          <a:noFill/>
          <a:ln>
            <a:noFill/>
          </a:ln>
        </p:spPr>
      </p:pic>
      <p:sp>
        <p:nvSpPr>
          <p:cNvPr id="106" name="Google Shape;106;p16"/>
          <p:cNvSpPr txBox="1"/>
          <p:nvPr/>
        </p:nvSpPr>
        <p:spPr>
          <a:xfrm>
            <a:off x="526625" y="101000"/>
            <a:ext cx="5590800" cy="7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Pictures</a:t>
            </a:r>
            <a:endParaRPr b="1" sz="2400"/>
          </a:p>
        </p:txBody>
      </p:sp>
      <p:pic>
        <p:nvPicPr>
          <p:cNvPr id="107" name="Google Shape;107;p16"/>
          <p:cNvPicPr preferRelativeResize="0"/>
          <p:nvPr/>
        </p:nvPicPr>
        <p:blipFill>
          <a:blip r:embed="rId4">
            <a:alphaModFix/>
          </a:blip>
          <a:stretch>
            <a:fillRect/>
          </a:stretch>
        </p:blipFill>
        <p:spPr>
          <a:xfrm>
            <a:off x="4051025" y="851250"/>
            <a:ext cx="2384525" cy="1954950"/>
          </a:xfrm>
          <a:prstGeom prst="rect">
            <a:avLst/>
          </a:prstGeom>
          <a:noFill/>
          <a:ln>
            <a:noFill/>
          </a:ln>
        </p:spPr>
      </p:pic>
      <p:pic>
        <p:nvPicPr>
          <p:cNvPr id="108" name="Google Shape;108;p16"/>
          <p:cNvPicPr preferRelativeResize="0"/>
          <p:nvPr/>
        </p:nvPicPr>
        <p:blipFill>
          <a:blip r:embed="rId5">
            <a:alphaModFix/>
          </a:blip>
          <a:stretch>
            <a:fillRect/>
          </a:stretch>
        </p:blipFill>
        <p:spPr>
          <a:xfrm>
            <a:off x="6515825" y="2205425"/>
            <a:ext cx="2403650" cy="25620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ctrTitle"/>
          </p:nvPr>
        </p:nvSpPr>
        <p:spPr>
          <a:xfrm>
            <a:off x="727950" y="4117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&amp; Solutions</a:t>
            </a:r>
            <a:endParaRPr/>
          </a:p>
        </p:txBody>
      </p:sp>
      <p:sp>
        <p:nvSpPr>
          <p:cNvPr id="114" name="Google Shape;114;p17"/>
          <p:cNvSpPr txBox="1"/>
          <p:nvPr>
            <p:ph idx="1" type="subTitle"/>
          </p:nvPr>
        </p:nvSpPr>
        <p:spPr>
          <a:xfrm>
            <a:off x="602850" y="1526375"/>
            <a:ext cx="7815000" cy="34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Material Issue: Aluminum sheet is  expensive. Takes too much effort to construct</a:t>
            </a:r>
            <a:endParaRPr sz="2400"/>
          </a:p>
          <a:p>
            <a:pPr indent="0" lvl="0" marL="0" rtl="0" algn="l">
              <a:spcBef>
                <a:spcPts val="0"/>
              </a:spcBef>
              <a:spcAft>
                <a:spcPts val="0"/>
              </a:spcAft>
              <a:buNone/>
            </a:pPr>
            <a:r>
              <a:rPr lang="en" sz="2400"/>
              <a:t>Solution: Change material to styrofoam ! Cheap, easy to cut and adjust.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Construction Issue: Styrofoam is too light &amp; Too fragile</a:t>
            </a:r>
            <a:endParaRPr sz="2400"/>
          </a:p>
          <a:p>
            <a:pPr indent="0" lvl="0" marL="0" rtl="0" algn="l">
              <a:spcBef>
                <a:spcPts val="0"/>
              </a:spcBef>
              <a:spcAft>
                <a:spcPts val="0"/>
              </a:spcAft>
              <a:buNone/>
            </a:pPr>
            <a:r>
              <a:rPr lang="en" sz="2400"/>
              <a:t>Solution: Add some metals to increase wait. Also add non-conductive material inside to enforce the structure.</a:t>
            </a:r>
            <a:endParaRPr sz="2400"/>
          </a:p>
          <a:p>
            <a:pPr indent="0" lvl="0" marL="0" rtl="0" algn="l">
              <a:spcBef>
                <a:spcPts val="0"/>
              </a:spcBef>
              <a:spcAft>
                <a:spcPts val="0"/>
              </a:spcAft>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Recording Software</a:t>
            </a:r>
            <a:endParaRPr/>
          </a:p>
        </p:txBody>
      </p:sp>
      <p:sp>
        <p:nvSpPr>
          <p:cNvPr id="120" name="Google Shape;120;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2D3B45"/>
              </a:buClr>
              <a:buSzPts val="1800"/>
              <a:buChar char="●"/>
            </a:pPr>
            <a:r>
              <a:rPr lang="en" sz="1800">
                <a:solidFill>
                  <a:srgbClr val="2D3B45"/>
                </a:solidFill>
                <a:highlight>
                  <a:srgbClr val="FFFFFF"/>
                </a:highlight>
              </a:rPr>
              <a:t>Raspberry Pi initially running Raspbian with GNURadio</a:t>
            </a:r>
            <a:endParaRPr sz="1800">
              <a:solidFill>
                <a:srgbClr val="2D3B45"/>
              </a:solidFill>
              <a:highlight>
                <a:srgbClr val="FFFFFF"/>
              </a:highlight>
            </a:endParaRPr>
          </a:p>
          <a:p>
            <a:pPr indent="-317500" lvl="1" marL="914400" rtl="0" algn="l">
              <a:lnSpc>
                <a:spcPct val="100000"/>
              </a:lnSpc>
              <a:spcBef>
                <a:spcPts val="0"/>
              </a:spcBef>
              <a:spcAft>
                <a:spcPts val="0"/>
              </a:spcAft>
              <a:buClr>
                <a:srgbClr val="2D3B45"/>
              </a:buClr>
              <a:buSzPts val="1400"/>
              <a:buChar char="○"/>
            </a:pPr>
            <a:r>
              <a:rPr lang="en" sz="1400">
                <a:solidFill>
                  <a:srgbClr val="2D3B45"/>
                </a:solidFill>
                <a:highlight>
                  <a:srgbClr val="FFFFFF"/>
                </a:highlight>
              </a:rPr>
              <a:t>Unable to find RTL-SDR</a:t>
            </a:r>
            <a:endParaRPr sz="1400">
              <a:solidFill>
                <a:srgbClr val="2D3B45"/>
              </a:solidFill>
              <a:highlight>
                <a:srgbClr val="FFFFFF"/>
              </a:highlight>
            </a:endParaRPr>
          </a:p>
          <a:p>
            <a:pPr indent="-342900" lvl="0" marL="457200" rtl="0" algn="l">
              <a:lnSpc>
                <a:spcPct val="100000"/>
              </a:lnSpc>
              <a:spcBef>
                <a:spcPts val="0"/>
              </a:spcBef>
              <a:spcAft>
                <a:spcPts val="0"/>
              </a:spcAft>
              <a:buClr>
                <a:srgbClr val="2D3B45"/>
              </a:buClr>
              <a:buSzPts val="1800"/>
              <a:buChar char="●"/>
            </a:pPr>
            <a:r>
              <a:rPr lang="en" sz="1800">
                <a:solidFill>
                  <a:srgbClr val="2D3B45"/>
                </a:solidFill>
                <a:highlight>
                  <a:srgbClr val="FFFFFF"/>
                </a:highlight>
              </a:rPr>
              <a:t>Ubuntu Mate used as alternative operating system with GNURadio</a:t>
            </a:r>
            <a:endParaRPr sz="1800">
              <a:solidFill>
                <a:srgbClr val="2D3B45"/>
              </a:solidFill>
              <a:highlight>
                <a:srgbClr val="FFFFFF"/>
              </a:highlight>
            </a:endParaRPr>
          </a:p>
          <a:p>
            <a:pPr indent="-317500" lvl="1" marL="914400" rtl="0" algn="l">
              <a:lnSpc>
                <a:spcPct val="100000"/>
              </a:lnSpc>
              <a:spcBef>
                <a:spcPts val="0"/>
              </a:spcBef>
              <a:spcAft>
                <a:spcPts val="0"/>
              </a:spcAft>
              <a:buClr>
                <a:srgbClr val="2D3B45"/>
              </a:buClr>
              <a:buSzPts val="1400"/>
              <a:buChar char="○"/>
            </a:pPr>
            <a:r>
              <a:rPr lang="en" sz="1400">
                <a:solidFill>
                  <a:srgbClr val="2D3B45"/>
                </a:solidFill>
                <a:highlight>
                  <a:srgbClr val="FFFFFF"/>
                </a:highlight>
              </a:rPr>
              <a:t>Soapysdr package for GNURadio was unable to be found.</a:t>
            </a:r>
            <a:endParaRPr sz="1400">
              <a:solidFill>
                <a:srgbClr val="2D3B45"/>
              </a:solidFill>
              <a:highlight>
                <a:srgbClr val="FFFFFF"/>
              </a:highlight>
            </a:endParaRPr>
          </a:p>
          <a:p>
            <a:pPr indent="-342900" lvl="0" marL="457200" rtl="0" algn="l">
              <a:lnSpc>
                <a:spcPct val="100000"/>
              </a:lnSpc>
              <a:spcBef>
                <a:spcPts val="0"/>
              </a:spcBef>
              <a:spcAft>
                <a:spcPts val="0"/>
              </a:spcAft>
              <a:buClr>
                <a:srgbClr val="2D3B45"/>
              </a:buClr>
              <a:buSzPts val="1800"/>
              <a:buChar char="●"/>
            </a:pPr>
            <a:r>
              <a:rPr lang="en" sz="1800">
                <a:solidFill>
                  <a:srgbClr val="2D3B45"/>
                </a:solidFill>
                <a:highlight>
                  <a:srgbClr val="FFFFFF"/>
                </a:highlight>
              </a:rPr>
              <a:t>RTL-SDR returned blank reading through Raspberry Pi </a:t>
            </a:r>
            <a:endParaRPr sz="1800">
              <a:solidFill>
                <a:srgbClr val="2D3B45"/>
              </a:solidFill>
              <a:highlight>
                <a:srgbClr val="FFFFFF"/>
              </a:highlight>
            </a:endParaRPr>
          </a:p>
          <a:p>
            <a:pPr indent="-317500" lvl="1" marL="914400" rtl="0" algn="l">
              <a:lnSpc>
                <a:spcPct val="100000"/>
              </a:lnSpc>
              <a:spcBef>
                <a:spcPts val="0"/>
              </a:spcBef>
              <a:spcAft>
                <a:spcPts val="0"/>
              </a:spcAft>
              <a:buClr>
                <a:srgbClr val="2D3B45"/>
              </a:buClr>
              <a:buSzPts val="1400"/>
              <a:buChar char="○"/>
            </a:pPr>
            <a:r>
              <a:rPr lang="en" sz="1400">
                <a:solidFill>
                  <a:srgbClr val="2D3B45"/>
                </a:solidFill>
                <a:highlight>
                  <a:srgbClr val="FFFFFF"/>
                </a:highlight>
              </a:rPr>
              <a:t>Testing confirmed error was with Raspberry Pi</a:t>
            </a:r>
            <a:endParaRPr sz="1400">
              <a:solidFill>
                <a:srgbClr val="2D3B45"/>
              </a:solidFill>
              <a:highlight>
                <a:srgbClr val="FFFFFF"/>
              </a:highlight>
            </a:endParaRPr>
          </a:p>
          <a:p>
            <a:pPr indent="-342900" lvl="0" marL="457200" rtl="0" algn="l">
              <a:lnSpc>
                <a:spcPct val="100000"/>
              </a:lnSpc>
              <a:spcBef>
                <a:spcPts val="0"/>
              </a:spcBef>
              <a:spcAft>
                <a:spcPts val="0"/>
              </a:spcAft>
              <a:buClr>
                <a:srgbClr val="2D3B45"/>
              </a:buClr>
              <a:buSzPts val="1800"/>
              <a:buChar char="●"/>
            </a:pPr>
            <a:r>
              <a:rPr lang="en" sz="1800">
                <a:solidFill>
                  <a:srgbClr val="2D3B45"/>
                </a:solidFill>
                <a:highlight>
                  <a:srgbClr val="FFFFFF"/>
                </a:highlight>
              </a:rPr>
              <a:t>VNA used as alternative</a:t>
            </a:r>
            <a:endParaRPr sz="1800">
              <a:solidFill>
                <a:srgbClr val="2D3B45"/>
              </a:solidFill>
              <a:highlight>
                <a:srgbClr val="FFFFFF"/>
              </a:highlight>
            </a:endParaRPr>
          </a:p>
          <a:p>
            <a:pPr indent="-317500" lvl="1" marL="914400" rtl="0" algn="l">
              <a:lnSpc>
                <a:spcPct val="100000"/>
              </a:lnSpc>
              <a:spcBef>
                <a:spcPts val="0"/>
              </a:spcBef>
              <a:spcAft>
                <a:spcPts val="0"/>
              </a:spcAft>
              <a:buClr>
                <a:srgbClr val="2D3B45"/>
              </a:buClr>
              <a:buSzPts val="1400"/>
              <a:buChar char="○"/>
            </a:pPr>
            <a:r>
              <a:rPr lang="en" sz="1400">
                <a:solidFill>
                  <a:srgbClr val="2D3B45"/>
                </a:solidFill>
                <a:highlight>
                  <a:srgbClr val="FFFFFF"/>
                </a:highlight>
              </a:rPr>
              <a:t>Manually gather data</a:t>
            </a:r>
            <a:endParaRPr sz="1400">
              <a:solidFill>
                <a:srgbClr val="2D3B45"/>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Software</a:t>
            </a:r>
            <a:endParaRPr/>
          </a:p>
        </p:txBody>
      </p:sp>
      <p:pic>
        <p:nvPicPr>
          <p:cNvPr id="126" name="Google Shape;126;p19"/>
          <p:cNvPicPr preferRelativeResize="0"/>
          <p:nvPr/>
        </p:nvPicPr>
        <p:blipFill>
          <a:blip r:embed="rId3">
            <a:alphaModFix/>
          </a:blip>
          <a:stretch>
            <a:fillRect/>
          </a:stretch>
        </p:blipFill>
        <p:spPr>
          <a:xfrm>
            <a:off x="5077801" y="915900"/>
            <a:ext cx="3617747" cy="3311700"/>
          </a:xfrm>
          <a:prstGeom prst="rect">
            <a:avLst/>
          </a:prstGeom>
          <a:noFill/>
          <a:ln>
            <a:noFill/>
          </a:ln>
        </p:spPr>
      </p:pic>
      <p:sp>
        <p:nvSpPr>
          <p:cNvPr id="127" name="Google Shape;127;p19"/>
          <p:cNvSpPr txBox="1"/>
          <p:nvPr>
            <p:ph idx="1" type="subTitle"/>
          </p:nvPr>
        </p:nvSpPr>
        <p:spPr>
          <a:xfrm>
            <a:off x="724950" y="2692375"/>
            <a:ext cx="3300900" cy="12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t>Creating a spectrum of the 21-cm hydrogen line within the galactic plane.</a:t>
            </a:r>
            <a:endParaRPr sz="1800"/>
          </a:p>
          <a:p>
            <a:pPr indent="0" lvl="0" marL="0" rtl="0" algn="l">
              <a:spcBef>
                <a:spcPts val="16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Errors &amp; Issues</a:t>
            </a:r>
            <a:endParaRPr/>
          </a:p>
        </p:txBody>
      </p:sp>
      <p:sp>
        <p:nvSpPr>
          <p:cNvPr id="133" name="Google Shape;133;p20"/>
          <p:cNvSpPr txBox="1"/>
          <p:nvPr>
            <p:ph idx="1" type="body"/>
          </p:nvPr>
        </p:nvSpPr>
        <p:spPr>
          <a:xfrm>
            <a:off x="729300" y="2078875"/>
            <a:ext cx="3842700" cy="22611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t>Software</a:t>
            </a:r>
            <a:endParaRPr/>
          </a:p>
          <a:p>
            <a:pPr indent="-298450" lvl="1" marL="914400" rtl="0" algn="l">
              <a:lnSpc>
                <a:spcPct val="100000"/>
              </a:lnSpc>
              <a:spcBef>
                <a:spcPts val="0"/>
              </a:spcBef>
              <a:spcAft>
                <a:spcPts val="0"/>
              </a:spcAft>
              <a:buSzPts val="1100"/>
              <a:buChar char="○"/>
            </a:pPr>
            <a:r>
              <a:rPr lang="en"/>
              <a:t>Raspbian is </a:t>
            </a:r>
            <a:r>
              <a:rPr lang="en"/>
              <a:t>incompatible</a:t>
            </a:r>
            <a:endParaRPr/>
          </a:p>
          <a:p>
            <a:pPr indent="-298450" lvl="1" marL="914400" rtl="0" algn="l">
              <a:lnSpc>
                <a:spcPct val="100000"/>
              </a:lnSpc>
              <a:spcBef>
                <a:spcPts val="0"/>
              </a:spcBef>
              <a:spcAft>
                <a:spcPts val="0"/>
              </a:spcAft>
              <a:buSzPts val="1100"/>
              <a:buChar char="○"/>
            </a:pPr>
            <a:r>
              <a:rPr lang="en"/>
              <a:t>Ubuntu also incompatible</a:t>
            </a:r>
            <a:r>
              <a:rPr lang="en"/>
              <a:t> </a:t>
            </a:r>
            <a:endParaRPr/>
          </a:p>
          <a:p>
            <a:pPr indent="-311150" lvl="0" marL="457200" rtl="0" algn="l">
              <a:lnSpc>
                <a:spcPct val="100000"/>
              </a:lnSpc>
              <a:spcBef>
                <a:spcPts val="0"/>
              </a:spcBef>
              <a:spcAft>
                <a:spcPts val="0"/>
              </a:spcAft>
              <a:buSzPts val="1300"/>
              <a:buChar char="●"/>
            </a:pPr>
            <a:r>
              <a:rPr lang="en"/>
              <a:t>Mechanical</a:t>
            </a:r>
            <a:endParaRPr/>
          </a:p>
          <a:p>
            <a:pPr indent="-298450" lvl="1" marL="914400" rtl="0" algn="l">
              <a:lnSpc>
                <a:spcPct val="100000"/>
              </a:lnSpc>
              <a:spcBef>
                <a:spcPts val="0"/>
              </a:spcBef>
              <a:spcAft>
                <a:spcPts val="0"/>
              </a:spcAft>
              <a:buSzPts val="1100"/>
              <a:buChar char="○"/>
            </a:pPr>
            <a:r>
              <a:rPr lang="en"/>
              <a:t>Poor construction</a:t>
            </a:r>
            <a:endParaRPr/>
          </a:p>
          <a:p>
            <a:pPr indent="-298450" lvl="1" marL="914400" rtl="0" algn="l">
              <a:lnSpc>
                <a:spcPct val="100000"/>
              </a:lnSpc>
              <a:spcBef>
                <a:spcPts val="0"/>
              </a:spcBef>
              <a:spcAft>
                <a:spcPts val="0"/>
              </a:spcAft>
              <a:buSzPts val="1100"/>
              <a:buChar char="○"/>
            </a:pPr>
            <a:r>
              <a:rPr lang="en"/>
              <a:t>Materials were lackluster</a:t>
            </a:r>
            <a:endParaRPr/>
          </a:p>
          <a:p>
            <a:pPr indent="0" lvl="0" marL="0" rtl="0" algn="l">
              <a:lnSpc>
                <a:spcPct val="100000"/>
              </a:lnSpc>
              <a:spcBef>
                <a:spcPts val="1600"/>
              </a:spcBef>
              <a:spcAft>
                <a:spcPts val="1600"/>
              </a:spcAft>
              <a:buNone/>
            </a:pPr>
            <a:r>
              <a:t/>
            </a:r>
            <a:endParaRPr/>
          </a:p>
        </p:txBody>
      </p:sp>
      <p:pic>
        <p:nvPicPr>
          <p:cNvPr id="134" name="Google Shape;134;p20"/>
          <p:cNvPicPr preferRelativeResize="0"/>
          <p:nvPr/>
        </p:nvPicPr>
        <p:blipFill rotWithShape="1">
          <a:blip r:embed="rId3">
            <a:alphaModFix/>
          </a:blip>
          <a:srcRect b="13777" l="0" r="0" t="19211"/>
          <a:stretch/>
        </p:blipFill>
        <p:spPr>
          <a:xfrm>
            <a:off x="5202625" y="2792225"/>
            <a:ext cx="2343222" cy="2093525"/>
          </a:xfrm>
          <a:prstGeom prst="rect">
            <a:avLst/>
          </a:prstGeom>
          <a:noFill/>
          <a:ln>
            <a:noFill/>
          </a:ln>
        </p:spPr>
      </p:pic>
      <p:pic>
        <p:nvPicPr>
          <p:cNvPr id="135" name="Google Shape;135;p20"/>
          <p:cNvPicPr preferRelativeResize="0"/>
          <p:nvPr/>
        </p:nvPicPr>
        <p:blipFill>
          <a:blip r:embed="rId4">
            <a:alphaModFix/>
          </a:blip>
          <a:stretch>
            <a:fillRect/>
          </a:stretch>
        </p:blipFill>
        <p:spPr>
          <a:xfrm>
            <a:off x="6859525" y="627025"/>
            <a:ext cx="2139147" cy="2852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1"/>
          <p:cNvPicPr preferRelativeResize="0"/>
          <p:nvPr/>
        </p:nvPicPr>
        <p:blipFill>
          <a:blip r:embed="rId3">
            <a:alphaModFix/>
          </a:blip>
          <a:stretch>
            <a:fillRect/>
          </a:stretch>
        </p:blipFill>
        <p:spPr>
          <a:xfrm>
            <a:off x="4940900" y="3451875"/>
            <a:ext cx="4003301" cy="2251851"/>
          </a:xfrm>
          <a:prstGeom prst="rect">
            <a:avLst/>
          </a:prstGeom>
          <a:noFill/>
          <a:ln>
            <a:noFill/>
          </a:ln>
        </p:spPr>
      </p:pic>
      <p:pic>
        <p:nvPicPr>
          <p:cNvPr id="141" name="Google Shape;141;p21"/>
          <p:cNvPicPr preferRelativeResize="0"/>
          <p:nvPr/>
        </p:nvPicPr>
        <p:blipFill>
          <a:blip r:embed="rId4">
            <a:alphaModFix/>
          </a:blip>
          <a:stretch>
            <a:fillRect/>
          </a:stretch>
        </p:blipFill>
        <p:spPr>
          <a:xfrm>
            <a:off x="659400" y="2441950"/>
            <a:ext cx="3442099" cy="1936175"/>
          </a:xfrm>
          <a:prstGeom prst="rect">
            <a:avLst/>
          </a:prstGeom>
          <a:noFill/>
          <a:ln>
            <a:noFill/>
          </a:ln>
        </p:spPr>
      </p:pic>
      <p:sp>
        <p:nvSpPr>
          <p:cNvPr id="142" name="Google Shape;142;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RF Front End</a:t>
            </a:r>
            <a:endParaRPr/>
          </a:p>
        </p:txBody>
      </p:sp>
      <p:sp>
        <p:nvSpPr>
          <p:cNvPr id="143" name="Google Shape;143;p21"/>
          <p:cNvSpPr txBox="1"/>
          <p:nvPr>
            <p:ph idx="2" type="body"/>
          </p:nvPr>
        </p:nvSpPr>
        <p:spPr>
          <a:xfrm>
            <a:off x="5255350" y="241175"/>
            <a:ext cx="3374400" cy="30255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The original design </a:t>
            </a:r>
            <a:r>
              <a:rPr lang="en" sz="1400"/>
              <a:t>(left)</a:t>
            </a:r>
            <a:r>
              <a:rPr lang="en" sz="1400"/>
              <a:t> of the RF front end was to mimic a typical RF front end design.</a:t>
            </a:r>
            <a:endParaRPr sz="1400"/>
          </a:p>
          <a:p>
            <a:pPr indent="-317500" lvl="0" marL="457200" rtl="0" algn="l">
              <a:lnSpc>
                <a:spcPct val="100000"/>
              </a:lnSpc>
              <a:spcBef>
                <a:spcPts val="0"/>
              </a:spcBef>
              <a:spcAft>
                <a:spcPts val="0"/>
              </a:spcAft>
              <a:buSzPts val="1400"/>
              <a:buChar char="●"/>
            </a:pPr>
            <a:r>
              <a:rPr lang="en" sz="1400"/>
              <a:t>The design used (below) instead was inspired by Rishi Patel’s design</a:t>
            </a:r>
            <a:endParaRPr sz="1400"/>
          </a:p>
          <a:p>
            <a:pPr indent="-317500" lvl="0" marL="457200" rtl="0" algn="l">
              <a:lnSpc>
                <a:spcPct val="100000"/>
              </a:lnSpc>
              <a:spcBef>
                <a:spcPts val="0"/>
              </a:spcBef>
              <a:spcAft>
                <a:spcPts val="0"/>
              </a:spcAft>
              <a:buSzPts val="1400"/>
              <a:buChar char="●"/>
            </a:pPr>
            <a:r>
              <a:rPr lang="en" sz="1400"/>
              <a:t>In use design employed cascading amplifiers.</a:t>
            </a:r>
            <a:endParaRPr sz="1400"/>
          </a:p>
          <a:p>
            <a:pPr indent="-317500" lvl="0" marL="457200" rtl="0" algn="l">
              <a:lnSpc>
                <a:spcPct val="100000"/>
              </a:lnSpc>
              <a:spcBef>
                <a:spcPts val="0"/>
              </a:spcBef>
              <a:spcAft>
                <a:spcPts val="0"/>
              </a:spcAft>
              <a:buSzPts val="1400"/>
              <a:buChar char="●"/>
            </a:pPr>
            <a:r>
              <a:rPr lang="en" sz="1400"/>
              <a:t>Amplifiers: ZX60-1614LN-s (+13dBm max) and ZX60-2534M-S+</a:t>
            </a:r>
            <a:r>
              <a:rPr lang="en" sz="1400"/>
              <a:t> (+15dBm max) (w/ 3dB 50Ohm attenuator)</a:t>
            </a:r>
            <a:endParaRPr sz="1400"/>
          </a:p>
          <a:p>
            <a:pPr indent="-317500" lvl="0" marL="457200" rtl="0" algn="l">
              <a:lnSpc>
                <a:spcPct val="100000"/>
              </a:lnSpc>
              <a:spcBef>
                <a:spcPts val="0"/>
              </a:spcBef>
              <a:spcAft>
                <a:spcPts val="0"/>
              </a:spcAft>
              <a:buSzPts val="1400"/>
              <a:buChar char="●"/>
            </a:pPr>
            <a:r>
              <a:rPr lang="en" sz="1400"/>
              <a:t>BPF: K&amp;L M/W 4FV50-1420/T60</a:t>
            </a:r>
            <a:endParaRPr sz="1400"/>
          </a:p>
          <a:p>
            <a:pPr indent="-317500" lvl="0" marL="457200" rtl="0" algn="l">
              <a:lnSpc>
                <a:spcPct val="100000"/>
              </a:lnSpc>
              <a:spcBef>
                <a:spcPts val="0"/>
              </a:spcBef>
              <a:spcAft>
                <a:spcPts val="0"/>
              </a:spcAft>
              <a:buSzPts val="1400"/>
              <a:buChar char="●"/>
            </a:pPr>
            <a:r>
              <a:rPr lang="en" sz="1400"/>
              <a:t>(center of ~1420MHz and bandwidth of ~60MHz</a:t>
            </a:r>
            <a:endParaRPr sz="1400"/>
          </a:p>
          <a:p>
            <a:pPr indent="-317500" lvl="0" marL="457200" rtl="0" algn="l">
              <a:lnSpc>
                <a:spcPct val="100000"/>
              </a:lnSpc>
              <a:spcBef>
                <a:spcPts val="0"/>
              </a:spcBef>
              <a:spcAft>
                <a:spcPts val="0"/>
              </a:spcAft>
              <a:buSzPts val="1400"/>
              <a:buChar char="●"/>
            </a:pPr>
            <a:r>
              <a:rPr lang="en" sz="1400"/>
              <a:t>Cascaded noise figure of 0.56dBm</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